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</p:sldIdLst>
  <p:sldSz cx="9906000" cy="6858000"/>
  <p:notesSz cx="6810375" cy="9942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70B61FD-13F6-446A-A663-8CBA84B3A93E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981000" y="1243080"/>
            <a:ext cx="4847760" cy="335556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4"/>
          </p:nvPr>
        </p:nvSpPr>
        <p:spPr>
          <a:xfrm>
            <a:off x="3857760" y="9443880"/>
            <a:ext cx="2950920" cy="49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DDA81AF-BD63-438B-9650-C78476581EB0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n 6" descr=""/>
          <p:cNvPicPr/>
          <p:nvPr/>
        </p:nvPicPr>
        <p:blipFill>
          <a:blip r:embed="rId2"/>
          <a:stretch/>
        </p:blipFill>
        <p:spPr>
          <a:xfrm>
            <a:off x="0" y="-48240"/>
            <a:ext cx="9905400" cy="6998040"/>
          </a:xfrm>
          <a:prstGeom prst="rect">
            <a:avLst/>
          </a:prstGeom>
          <a:ln w="0">
            <a:noFill/>
          </a:ln>
        </p:spPr>
      </p:pic>
      <p:pic>
        <p:nvPicPr>
          <p:cNvPr id="1" name="Imagen 4" descr=""/>
          <p:cNvPicPr/>
          <p:nvPr/>
        </p:nvPicPr>
        <p:blipFill>
          <a:blip r:embed="rId3"/>
          <a:stretch/>
        </p:blipFill>
        <p:spPr>
          <a:xfrm>
            <a:off x="0" y="-48960"/>
            <a:ext cx="9905400" cy="6998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6" descr=""/>
          <p:cNvPicPr/>
          <p:nvPr/>
        </p:nvPicPr>
        <p:blipFill>
          <a:blip r:embed="rId2"/>
          <a:stretch/>
        </p:blipFill>
        <p:spPr>
          <a:xfrm>
            <a:off x="0" y="-48240"/>
            <a:ext cx="9905400" cy="699804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dondear rectángulo de esquina sencilla 17"/>
          <p:cNvSpPr/>
          <p:nvPr/>
        </p:nvSpPr>
        <p:spPr>
          <a:xfrm flipV="1">
            <a:off x="-36360" y="5966640"/>
            <a:ext cx="3684600" cy="653760"/>
          </a:xfrm>
          <a:prstGeom prst="round1Rect">
            <a:avLst>
              <a:gd name="adj" fmla="val 354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1"/>
          <p:cNvSpPr/>
          <p:nvPr/>
        </p:nvSpPr>
        <p:spPr>
          <a:xfrm>
            <a:off x="0" y="170280"/>
            <a:ext cx="4983120" cy="1041840"/>
          </a:xfrm>
          <a:prstGeom prst="flowChartProcess">
            <a:avLst/>
          </a:prstGeom>
          <a:solidFill>
            <a:srgbClr val="2f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150120" y="299520"/>
            <a:ext cx="2921760" cy="7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500" spc="-1" strike="noStrike">
                <a:solidFill>
                  <a:srgbClr val="ffffff"/>
                </a:solidFill>
                <a:latin typeface="Calibri"/>
                <a:ea typeface="DejaVu Sans"/>
              </a:rPr>
              <a:t>Para </a:t>
            </a:r>
            <a:r>
              <a:rPr b="1" lang="es-ES" sz="1500" spc="-1" strike="noStrike">
                <a:solidFill>
                  <a:srgbClr val="ffffff"/>
                </a:solidFill>
                <a:latin typeface="Calibri"/>
                <a:ea typeface="DejaVu Sans"/>
              </a:rPr>
              <a:t>más información </a:t>
            </a:r>
            <a:r>
              <a:rPr b="0" lang="es-ES" sz="1500" spc="-1" strike="noStrike">
                <a:solidFill>
                  <a:srgbClr val="ffffff"/>
                </a:solidFill>
                <a:latin typeface="Calibri"/>
                <a:ea typeface="DejaVu Sans"/>
              </a:rPr>
              <a:t>sobre el hospital, horarios, contacto y normativa </a:t>
            </a:r>
            <a:r>
              <a:rPr b="1" lang="es-ES" sz="1500" spc="-1" strike="noStrike">
                <a:solidFill>
                  <a:srgbClr val="ffffff"/>
                </a:solidFill>
                <a:latin typeface="Calibri"/>
                <a:ea typeface="DejaVu Sans"/>
              </a:rPr>
              <a:t>escanea el código QR.</a:t>
            </a:r>
            <a:endParaRPr b="0" lang="es-ES" sz="1500" spc="-1" strike="noStrike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5534640" y="2982240"/>
            <a:ext cx="384264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Plan de acogida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Hospitalización UGC Reumatología.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6455520" y="4538160"/>
            <a:ext cx="3179520" cy="12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Bienvenid@s al Hospital Universitario Virgen del Rocío.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Todos los profesionales trabajamos 24 horas, 365 días al año, para </a:t>
            </a:r>
            <a:r>
              <a:rPr b="1" lang="es-E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curarle, cuidarle y acompañarle.</a:t>
            </a:r>
            <a:endParaRPr b="0" lang="es-ES" sz="15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210240" y="1240560"/>
            <a:ext cx="46342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Recuerda que acompañas a personas en un hospital.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Descanso, amabilidad, silencio y calma son también sus medicinas. Por tanto: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91" name="Rectángulo 1"/>
          <p:cNvSpPr/>
          <p:nvPr/>
        </p:nvSpPr>
        <p:spPr>
          <a:xfrm>
            <a:off x="210240" y="2057400"/>
            <a:ext cx="4440240" cy="29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200" spc="-21" strike="noStrike">
                <a:solidFill>
                  <a:srgbClr val="000000"/>
                </a:solidFill>
                <a:latin typeface="Calibri"/>
                <a:ea typeface="DejaVu Sans"/>
              </a:rPr>
              <a:t>Una </a:t>
            </a:r>
            <a:r>
              <a:rPr b="1" lang="es-ES_tradnl" sz="1200" spc="-21" strike="noStrike">
                <a:solidFill>
                  <a:srgbClr val="000000"/>
                </a:solidFill>
                <a:latin typeface="Calibri"/>
                <a:ea typeface="DejaVu Sans"/>
              </a:rPr>
              <a:t>pulsera </a:t>
            </a:r>
            <a:r>
              <a:rPr b="0" lang="es-ES_tradnl" sz="1200" spc="-21" strike="noStrike">
                <a:solidFill>
                  <a:srgbClr val="000000"/>
                </a:solidFill>
                <a:latin typeface="Calibri"/>
                <a:ea typeface="DejaVu Sans"/>
              </a:rPr>
              <a:t>con su nombre, apellidos y fecha de nacimiento le servirá </a:t>
            </a:r>
            <a:r>
              <a:rPr b="1" lang="es-ES_tradnl" sz="1200" spc="-21" strike="noStrike">
                <a:solidFill>
                  <a:srgbClr val="000000"/>
                </a:solidFill>
                <a:latin typeface="Calibri"/>
                <a:ea typeface="DejaVu Sans"/>
              </a:rPr>
              <a:t>de identificación</a:t>
            </a:r>
            <a:r>
              <a:rPr b="0" lang="es-ES_tradnl" sz="1200" spc="-21" strike="noStrike">
                <a:solidFill>
                  <a:srgbClr val="000000"/>
                </a:solidFill>
                <a:latin typeface="Calibri"/>
                <a:ea typeface="DejaVu Sans"/>
              </a:rPr>
              <a:t>, evite retirársela y pida otra si se deteriora</a:t>
            </a:r>
            <a:r>
              <a:rPr b="0" lang="es-ES_tradnl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s-ES" sz="12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Module el ruido 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bajando el volumen de tus dispositivos y hablando en voz baja. Apague el televisor de 00,30 h a 8,00 h.</a:t>
            </a:r>
            <a:endParaRPr b="0" lang="es-ES" sz="12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Evite circular por el hospital y permanecer en los pasillos.</a:t>
            </a:r>
            <a:endParaRPr b="0" lang="es-ES" sz="12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Está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prohibido fumar 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en el recinto hospitalario, incluso en los espacios al aire libre.</a:t>
            </a:r>
            <a:endParaRPr b="0" lang="es-ES" sz="12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Para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 proteger la intimidad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 no se permite la toma de imágenes, salvo expreso consentimiento.</a:t>
            </a:r>
            <a:endParaRPr b="0" lang="es-ES" sz="12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Extreme las precauciones con los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alimentos no cocinados en el hospital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Consulte con el personal sanitario si puede comerlos y tenga en cuenta que en las habitaciones no debe almacenarlos.</a:t>
            </a:r>
            <a:endParaRPr b="0" lang="es-ES" sz="12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Mantenga el </a:t>
            </a:r>
            <a:r>
              <a:rPr b="1" lang="es-ES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orden en las habitaciones </a:t>
            </a:r>
            <a:r>
              <a:rPr b="0" lang="es-ES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para facilitar su limpieza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s-ES" sz="18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Es competencia suya la guarda y custodia de los </a:t>
            </a:r>
            <a:r>
              <a:rPr b="1" lang="es-ES_tradnl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objetos de valor </a:t>
            </a:r>
            <a:r>
              <a:rPr b="0" lang="es-ES_tradnl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que tenga en la habitación</a:t>
            </a:r>
            <a:r>
              <a:rPr b="0" lang="es-ES" sz="1200" spc="-60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3593520" y="5441760"/>
            <a:ext cx="493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2f9645"/>
                </a:solidFill>
                <a:latin typeface="Calibri"/>
                <a:ea typeface="DejaVu Sans"/>
              </a:rPr>
              <a:t>SI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3562200" y="5833080"/>
            <a:ext cx="621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NO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4" name="Redondear rectángulo de esquina sencilla 10"/>
          <p:cNvSpPr/>
          <p:nvPr/>
        </p:nvSpPr>
        <p:spPr>
          <a:xfrm>
            <a:off x="-14400" y="5146560"/>
            <a:ext cx="3684600" cy="653760"/>
          </a:xfrm>
          <a:prstGeom prst="round1Rect">
            <a:avLst>
              <a:gd name="adj" fmla="val 31270"/>
            </a:avLst>
          </a:prstGeom>
          <a:solidFill>
            <a:srgbClr val="2f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Imagen 11" descr=""/>
          <p:cNvPicPr/>
          <p:nvPr/>
        </p:nvPicPr>
        <p:blipFill>
          <a:blip r:embed="rId1"/>
          <a:stretch/>
        </p:blipFill>
        <p:spPr>
          <a:xfrm>
            <a:off x="204840" y="5028120"/>
            <a:ext cx="3079080" cy="1600920"/>
          </a:xfrm>
          <a:prstGeom prst="rect">
            <a:avLst/>
          </a:prstGeom>
          <a:ln w="0">
            <a:noFill/>
          </a:ln>
        </p:spPr>
      </p:pic>
      <p:pic>
        <p:nvPicPr>
          <p:cNvPr id="96" name="Imagen 16" descr=""/>
          <p:cNvPicPr/>
          <p:nvPr/>
        </p:nvPicPr>
        <p:blipFill>
          <a:blip r:embed="rId2"/>
          <a:stretch/>
        </p:blipFill>
        <p:spPr>
          <a:xfrm>
            <a:off x="3507480" y="91080"/>
            <a:ext cx="1199880" cy="1199880"/>
          </a:xfrm>
          <a:prstGeom prst="rect">
            <a:avLst/>
          </a:prstGeom>
          <a:ln w="0">
            <a:noFill/>
          </a:ln>
        </p:spPr>
      </p:pic>
      <p:sp>
        <p:nvSpPr>
          <p:cNvPr id="97" name="Rectángulo 19"/>
          <p:cNvSpPr/>
          <p:nvPr/>
        </p:nvSpPr>
        <p:spPr>
          <a:xfrm>
            <a:off x="2243880" y="-69840"/>
            <a:ext cx="26985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1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https://www.hospitaluvrocio.es/infoc.html</a:t>
            </a:r>
            <a:endParaRPr b="0" lang="es-ES" sz="1100" spc="-1" strike="noStrike">
              <a:latin typeface="Arial"/>
            </a:endParaRPr>
          </a:p>
        </p:txBody>
      </p:sp>
      <p:pic>
        <p:nvPicPr>
          <p:cNvPr id="98" name="Imagen 5" descr=""/>
          <p:cNvPicPr/>
          <p:nvPr/>
        </p:nvPicPr>
        <p:blipFill>
          <a:blip r:embed="rId3"/>
          <a:srcRect l="2363" t="1990" r="4210" b="9441"/>
          <a:stretch/>
        </p:blipFill>
        <p:spPr>
          <a:xfrm>
            <a:off x="5549760" y="-15840"/>
            <a:ext cx="4085280" cy="289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91240" y="548640"/>
            <a:ext cx="4676040" cy="7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1100"/>
              </a:lnSpc>
              <a:buNone/>
            </a:pPr>
            <a:r>
              <a:rPr b="1" lang="es-ES" sz="1600" spc="-1" strike="noStrike">
                <a:solidFill>
                  <a:srgbClr val="00b050"/>
                </a:solidFill>
                <a:latin typeface="Calibri"/>
                <a:ea typeface="DejaVu Sans"/>
              </a:rPr>
              <a:t>Presentación</a:t>
            </a:r>
            <a:endParaRPr b="0" lang="es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El objetivo de este Plan de Acogida es proporcionarle información y recomendaciones que le puedan resultar útiles para usted y sus acompañantes, durante su hospitalización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118480" y="438480"/>
            <a:ext cx="448056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b050"/>
                </a:solidFill>
                <a:latin typeface="Calibri"/>
                <a:ea typeface="DejaVu Sans"/>
              </a:rPr>
              <a:t>Acompañamiento y Visita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s-ES" sz="1200" spc="-1" strike="noStrike">
              <a:latin typeface="Arial"/>
            </a:endParaRPr>
          </a:p>
          <a:p>
            <a:pPr>
              <a:lnSpc>
                <a:spcPts val="1100"/>
              </a:lnSpc>
              <a:buNone/>
            </a:pPr>
            <a:endParaRPr b="0" lang="es-ES" sz="12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302400" y="1369800"/>
            <a:ext cx="4653720" cy="447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1100"/>
              </a:lnSpc>
              <a:buNone/>
            </a:pPr>
            <a:r>
              <a:rPr b="1" lang="es-ES" sz="1600" spc="-1" strike="noStrike">
                <a:solidFill>
                  <a:srgbClr val="00b050"/>
                </a:solidFill>
                <a:latin typeface="Calibri"/>
                <a:ea typeface="DejaVu Sans"/>
              </a:rPr>
              <a:t>Información práctica</a:t>
            </a:r>
            <a:endParaRPr b="0" lang="es-ES" sz="1600" spc="-1" strike="noStrike">
              <a:latin typeface="Arial"/>
            </a:endParaRPr>
          </a:p>
          <a:p>
            <a:pPr>
              <a:lnSpc>
                <a:spcPts val="1100"/>
              </a:lnSpc>
              <a:buNone/>
            </a:pPr>
            <a:endParaRPr b="0" lang="es-ES" sz="16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0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Un médico del equipo asistencial será el encargado de proporcionar la </a:t>
            </a:r>
            <a:r>
              <a:rPr b="1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INFORMACIÓN MÉDICA</a:t>
            </a:r>
            <a:r>
              <a:rPr b="0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, a usted o al familiar que usted designe.</a:t>
            </a:r>
            <a:endParaRPr b="0" lang="es-ES" sz="1000" spc="-1" strike="noStrike">
              <a:latin typeface="Arial"/>
            </a:endParaRPr>
          </a:p>
          <a:p>
            <a:pPr lvl="1" marL="177840" indent="-177840" algn="just">
              <a:lnSpc>
                <a:spcPct val="114000"/>
              </a:lnSpc>
              <a:buClr>
                <a:srgbClr val="3b3838"/>
              </a:buClr>
              <a:buFont typeface="Arial"/>
              <a:buChar char="•"/>
              <a:tabLst>
                <a:tab algn="l" pos="272880"/>
              </a:tabLst>
            </a:pPr>
            <a:r>
              <a:rPr b="1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HORA</a:t>
            </a:r>
            <a:r>
              <a:rPr b="0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:  A lo largo de la mañana, tras la “Valoración médica diaria”.</a:t>
            </a:r>
            <a:endParaRPr b="0" lang="es-ES" sz="1000" spc="-1" strike="noStrike">
              <a:latin typeface="Arial"/>
            </a:endParaRPr>
          </a:p>
          <a:p>
            <a:pPr lvl="1" marL="177840" indent="-177840" algn="just">
              <a:lnSpc>
                <a:spcPct val="114000"/>
              </a:lnSpc>
              <a:buClr>
                <a:srgbClr val="3b3838"/>
              </a:buClr>
              <a:buFont typeface="Arial"/>
              <a:buChar char="•"/>
              <a:tabLst>
                <a:tab algn="l" pos="272880"/>
              </a:tabLst>
            </a:pPr>
            <a:r>
              <a:rPr b="1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LUGAR</a:t>
            </a:r>
            <a:r>
              <a:rPr b="0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: Habitación, garantizando la intimidad y la confidencialidad.</a:t>
            </a: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Los </a:t>
            </a:r>
            <a:r>
              <a:rPr b="1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JUSTIFICANTES DE ASISTENCIA o</a:t>
            </a:r>
            <a:r>
              <a:rPr b="0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INTERVENCIÓN</a:t>
            </a:r>
            <a:r>
              <a:rPr b="0" lang="es-ES_tradnl" sz="1000" spc="-21" strike="noStrike">
                <a:solidFill>
                  <a:srgbClr val="000000"/>
                </a:solidFill>
                <a:latin typeface="Arial"/>
                <a:ea typeface="DejaVu Sans"/>
              </a:rPr>
              <a:t> se los facilitara la administrativa de planta (despacho de Dirección de COTyR en 4ª planta)</a:t>
            </a:r>
            <a:endParaRPr b="0" lang="es-ES" sz="1000" spc="-1" strike="noStrike">
              <a:latin typeface="Arial"/>
            </a:endParaRPr>
          </a:p>
          <a:p>
            <a:pPr marL="171360" indent="-171360" algn="just">
              <a:lnSpc>
                <a:spcPct val="114000"/>
              </a:lnSpc>
              <a:buClr>
                <a:srgbClr val="3b3838"/>
              </a:buClr>
              <a:buFont typeface="Arial"/>
              <a:buChar char="•"/>
              <a:tabLst>
                <a:tab algn="l" pos="0"/>
              </a:tabLst>
            </a:pP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HORARIO</a:t>
            </a: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: 9,30 h a 13,30 h</a:t>
            </a: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 desea realizar el registro de su </a:t>
            </a: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TESTAMENTO VITAL</a:t>
            </a: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, deberá gestionar su cita a través de Salud Responde (955545060)</a:t>
            </a: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 precisa su </a:t>
            </a: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HISTORIA CLÍNICA </a:t>
            </a: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deberá contactara con la Unidad de Atención Ciudadana</a:t>
            </a: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 quiere </a:t>
            </a: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DEJAR DE FUMAR </a:t>
            </a: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deberá comunicarlo a su médico o enfermera para ser atendido por la Unidad Antitabaco del Hospital</a:t>
            </a: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 prevé algún problema al alta que precise de la atención de la </a:t>
            </a:r>
            <a:r>
              <a:rPr b="1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TRABAJADORA SOCIAL</a:t>
            </a:r>
            <a:r>
              <a:rPr b="0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, póngalo en conocimiento de los profesionales en el momento de su ingreso.</a:t>
            </a: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endParaRPr b="0" lang="es-ES" sz="1000" spc="-1" strike="noStrike">
              <a:latin typeface="Arial"/>
            </a:endParaRP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es-ES_tradnl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1000" spc="-1" strike="noStrike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5155560" y="6064200"/>
            <a:ext cx="448056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b050"/>
                </a:solidFill>
                <a:latin typeface="Calibri"/>
                <a:ea typeface="DejaVu Sans"/>
              </a:rPr>
              <a:t>Contacto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955012619 </a:t>
            </a:r>
            <a:r>
              <a:rPr b="0" lang="es-ES" sz="12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DejaVu Sans"/>
              </a:rPr>
              <a:t> </a:t>
            </a:r>
            <a:endParaRPr b="0" lang="es-ES" sz="1200" spc="-1" strike="noStrike">
              <a:latin typeface="Arial"/>
            </a:endParaRPr>
          </a:p>
          <a:p>
            <a:pPr>
              <a:lnSpc>
                <a:spcPts val="1100"/>
              </a:lnSpc>
              <a:buNone/>
            </a:pPr>
            <a:endParaRPr b="0" lang="es-ES" sz="1200" spc="-1" strike="noStrike">
              <a:latin typeface="Arial"/>
            </a:endParaRPr>
          </a:p>
        </p:txBody>
      </p:sp>
      <p:grpSp>
        <p:nvGrpSpPr>
          <p:cNvPr id="103" name="Grupo 5"/>
          <p:cNvGrpSpPr/>
          <p:nvPr/>
        </p:nvGrpSpPr>
        <p:grpSpPr>
          <a:xfrm>
            <a:off x="6175800" y="1315080"/>
            <a:ext cx="3346560" cy="763920"/>
            <a:chOff x="6175800" y="1315080"/>
            <a:chExt cx="3346560" cy="763920"/>
          </a:xfrm>
        </p:grpSpPr>
        <p:sp>
          <p:nvSpPr>
            <p:cNvPr id="104" name="Rectángulo 1"/>
            <p:cNvSpPr/>
            <p:nvPr/>
          </p:nvSpPr>
          <p:spPr>
            <a:xfrm>
              <a:off x="6175800" y="1684440"/>
              <a:ext cx="15753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marL="360">
                <a:lnSpc>
                  <a:spcPct val="100000"/>
                </a:lnSpc>
                <a:buNone/>
              </a:pPr>
              <a:r>
                <a:rPr b="0" lang="es-E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de 12 a 20 h.</a:t>
              </a:r>
              <a:endParaRPr b="0" lang="es-ES" sz="2000" spc="-1" strike="noStrike">
                <a:latin typeface="Arial"/>
              </a:endParaRPr>
            </a:p>
          </p:txBody>
        </p:sp>
        <p:sp>
          <p:nvSpPr>
            <p:cNvPr id="105" name="Rectángulo 2"/>
            <p:cNvSpPr/>
            <p:nvPr/>
          </p:nvSpPr>
          <p:spPr>
            <a:xfrm>
              <a:off x="7538040" y="1407600"/>
              <a:ext cx="1333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s-ES" sz="12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de lunes a viernes </a:t>
              </a:r>
              <a:endParaRPr b="0" lang="es-ES" sz="1200" spc="-1" strike="noStrike">
                <a:latin typeface="Arial"/>
              </a:endParaRPr>
            </a:p>
          </p:txBody>
        </p:sp>
        <p:sp>
          <p:nvSpPr>
            <p:cNvPr id="106" name="Rectángulo 3"/>
            <p:cNvSpPr/>
            <p:nvPr/>
          </p:nvSpPr>
          <p:spPr>
            <a:xfrm>
              <a:off x="7543080" y="1761480"/>
              <a:ext cx="19792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s-ES" sz="12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sábados, domingos y festivos</a:t>
              </a:r>
              <a:endParaRPr b="0" lang="es-ES" sz="1200" spc="-1" strike="noStrike">
                <a:latin typeface="Arial"/>
              </a:endParaRPr>
            </a:p>
          </p:txBody>
        </p:sp>
        <p:sp>
          <p:nvSpPr>
            <p:cNvPr id="107" name="Rectángulo 4"/>
            <p:cNvSpPr/>
            <p:nvPr/>
          </p:nvSpPr>
          <p:spPr>
            <a:xfrm>
              <a:off x="6178680" y="1315080"/>
              <a:ext cx="15696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s-ES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de 16 a 20 h. </a:t>
              </a:r>
              <a:endParaRPr b="0" lang="es-ES" sz="2000" spc="-1" strike="noStrike">
                <a:latin typeface="Arial"/>
              </a:endParaRPr>
            </a:p>
          </p:txBody>
        </p:sp>
      </p:grpSp>
      <p:sp>
        <p:nvSpPr>
          <p:cNvPr id="108" name="CustomShape 5"/>
          <p:cNvSpPr/>
          <p:nvPr/>
        </p:nvSpPr>
        <p:spPr>
          <a:xfrm>
            <a:off x="5164200" y="777600"/>
            <a:ext cx="42973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60"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Si lo desea puede tener 1 acompañante 24h y </a:t>
            </a:r>
            <a:endParaRPr b="0" lang="es-ES" sz="1600" spc="-1" strike="noStrike">
              <a:latin typeface="Arial"/>
            </a:endParaRPr>
          </a:p>
          <a:p>
            <a:pPr marL="360"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1 ó 2 visitas por paciente en el siguiente horario: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6107760" y="2111760"/>
            <a:ext cx="3958560" cy="7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720" indent="-171360">
              <a:lnSpc>
                <a:spcPct val="100000"/>
              </a:lnSpc>
              <a:buClr>
                <a:srgbClr val="92d050"/>
              </a:buClr>
              <a:buFont typeface="Wingdings" charset="2"/>
              <a:buChar char="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En habitaciones dobles solo podrán permanecer simultáneamente 2 personas por paciente.</a:t>
            </a:r>
            <a:endParaRPr b="0" lang="es-ES" sz="1200" spc="-1" strike="noStrike">
              <a:latin typeface="Arial"/>
            </a:endParaRPr>
          </a:p>
          <a:p>
            <a:pPr marL="171720" indent="-171360">
              <a:lnSpc>
                <a:spcPct val="100000"/>
              </a:lnSpc>
              <a:buClr>
                <a:srgbClr val="92d050"/>
              </a:buClr>
              <a:buFont typeface="Wingdings" charset="2"/>
              <a:buChar char="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Si la situación lo requiere, la visita será suspendida.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ts val="1100"/>
              </a:lnSpc>
              <a:buNone/>
            </a:pPr>
            <a:endParaRPr b="0" lang="es-ES" sz="1200" spc="-1" strike="noStrike">
              <a:latin typeface="Arial"/>
            </a:endParaRPr>
          </a:p>
        </p:txBody>
      </p:sp>
      <p:sp>
        <p:nvSpPr>
          <p:cNvPr id="110" name="Rectángulo 6"/>
          <p:cNvSpPr/>
          <p:nvPr/>
        </p:nvSpPr>
        <p:spPr>
          <a:xfrm>
            <a:off x="6363000" y="2763720"/>
            <a:ext cx="339408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El pase de acceso tiene una caducidad de 15 días.</a:t>
            </a:r>
            <a:endParaRPr b="0" lang="es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Es obligatorio llevarlo visible en todo momento.</a:t>
            </a:r>
            <a:endParaRPr b="0" lang="es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Se le entrega o renueva en Admisión y debe devolverlo en planta al alta. </a:t>
            </a:r>
            <a:endParaRPr b="0" lang="es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Los intercambios entre personas deberán hacerse en el exterior del hospital.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5155560" y="4361760"/>
            <a:ext cx="4480560" cy="16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b050"/>
                </a:solidFill>
                <a:latin typeface="Calibri"/>
                <a:ea typeface="DejaVu Sans"/>
              </a:rPr>
              <a:t>Información al alta </a:t>
            </a:r>
            <a:endParaRPr b="0" lang="es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En días laborable, la administrativa de la planta le proporcionará la </a:t>
            </a:r>
            <a:r>
              <a:rPr b="0" lang="es-ES_tradnl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Documentación al Alta correspondiente (informe médico, informe de enfermería, citas de rayos, consultas, laboratorio, ...).</a:t>
            </a:r>
            <a:endParaRPr b="0" lang="es-E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s-ES_tradnl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En sábados y festivos las citas se le facilitaran mediante llamada telefónica o correo postal ordinario.</a:t>
            </a:r>
            <a:endParaRPr b="0" lang="es-E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 opinión importa: Cumplimente la ENCUESTA DE SATISFACCIÓN que recibirá en su móvil cuando se marche del hospital. 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12" name="Imagen 8" descr=""/>
          <p:cNvPicPr/>
          <p:nvPr/>
        </p:nvPicPr>
        <p:blipFill>
          <a:blip r:embed="rId1"/>
          <a:stretch/>
        </p:blipFill>
        <p:spPr>
          <a:xfrm>
            <a:off x="5189400" y="1413720"/>
            <a:ext cx="1173240" cy="284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9682</TotalTime>
  <Application>LibreOffice/7.3.5.2$Windows_X86_64 LibreOffice_project/184fe81b8c8c30d8b5082578aee2fed2ea847c01</Application>
  <AppVersion>15.0000</AppVersion>
  <Words>630</Words>
  <Paragraphs>55</Paragraphs>
  <Company>SAS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2021-01-13T08:50:46Z</dcterms:created>
  <dc:creator>Borrajeros Gallego, Francisco Javier</dc:creator>
  <dc:description/>
  <dc:language>es-ES</dc:language>
  <cp:lastModifiedBy>ricardo gil velez</cp:lastModifiedBy>
  <cp:lastPrinted>2024-04-05T07:12:25Z</cp:lastPrinted>
  <dcterms:modified xsi:type="dcterms:W3CDTF">2024-04-23T16:04:42Z</dcterms:modified>
  <cp:revision>65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A4 (210 x 297 mm)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</vt:i4>
  </property>
</Properties>
</file>